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C51D98A-E9CF-49AB-9150-F7E6F5DF4C30}" type="datetimeFigureOut">
              <a:rPr lang="en-US" smtClean="0"/>
              <a:t>11/27/2011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008F19CB-4E32-4FBF-B85A-FF95C0CEB66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51D98A-E9CF-49AB-9150-F7E6F5DF4C30}" type="datetimeFigureOut">
              <a:rPr lang="en-US" smtClean="0"/>
              <a:t>11/27/2011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8F19CB-4E32-4FBF-B85A-FF95C0CEB66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51D98A-E9CF-49AB-9150-F7E6F5DF4C30}" type="datetimeFigureOut">
              <a:rPr lang="en-US" smtClean="0"/>
              <a:t>11/27/2011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8F19CB-4E32-4FBF-B85A-FF95C0CEB66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51D98A-E9CF-49AB-9150-F7E6F5DF4C30}" type="datetimeFigureOut">
              <a:rPr lang="en-US" smtClean="0"/>
              <a:t>11/27/2011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8F19CB-4E32-4FBF-B85A-FF95C0CEB66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C51D98A-E9CF-49AB-9150-F7E6F5DF4C30}" type="datetimeFigureOut">
              <a:rPr lang="en-US" smtClean="0"/>
              <a:t>11/27/2011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8F19CB-4E32-4FBF-B85A-FF95C0CEB66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C51D98A-E9CF-49AB-9150-F7E6F5DF4C30}" type="datetimeFigureOut">
              <a:rPr lang="en-US" smtClean="0"/>
              <a:t>11/27/2011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8F19CB-4E32-4FBF-B85A-FF95C0CEB66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C51D98A-E9CF-49AB-9150-F7E6F5DF4C30}" type="datetimeFigureOut">
              <a:rPr lang="en-US" smtClean="0"/>
              <a:t>11/27/2011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8F19CB-4E32-4FBF-B85A-FF95C0CEB66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FC51D98A-E9CF-49AB-9150-F7E6F5DF4C30}" type="datetimeFigureOut">
              <a:rPr lang="en-US" smtClean="0"/>
              <a:t>11/27/2011</a:t>
            </a:fld>
            <a:endParaRPr lang="en-US"/>
          </a:p>
        </p:txBody>
      </p:sp>
      <p:sp>
        <p:nvSpPr>
          <p:cNvPr id="8" name="Slide Number Placeholder 7"/>
          <p:cNvSpPr>
            <a:spLocks noGrp="1"/>
          </p:cNvSpPr>
          <p:nvPr>
            <p:ph type="sldNum" sz="quarter" idx="11"/>
          </p:nvPr>
        </p:nvSpPr>
        <p:spPr/>
        <p:txBody>
          <a:bodyPr/>
          <a:lstStyle/>
          <a:p>
            <a:fld id="{008F19CB-4E32-4FBF-B85A-FF95C0CEB66A}"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51D98A-E9CF-49AB-9150-F7E6F5DF4C30}" type="datetimeFigureOut">
              <a:rPr lang="en-US" smtClean="0"/>
              <a:t>11/27/2011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8F19CB-4E32-4FBF-B85A-FF95C0CEB66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C51D98A-E9CF-49AB-9150-F7E6F5DF4C30}" type="datetimeFigureOut">
              <a:rPr lang="en-US" smtClean="0"/>
              <a:t>11/27/2011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008F19CB-4E32-4FBF-B85A-FF95C0CEB66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FC51D98A-E9CF-49AB-9150-F7E6F5DF4C30}" type="datetimeFigureOut">
              <a:rPr lang="en-US" smtClean="0"/>
              <a:t>11/27/2011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8F19CB-4E32-4FBF-B85A-FF95C0CEB66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FC51D98A-E9CF-49AB-9150-F7E6F5DF4C30}" type="datetimeFigureOut">
              <a:rPr lang="en-US" smtClean="0"/>
              <a:t>11/27/2011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008F19CB-4E32-4FBF-B85A-FF95C0CEB66A}"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Pay it forward</a:t>
            </a:r>
            <a:br>
              <a:rPr lang="en-US" dirty="0" smtClean="0"/>
            </a:br>
            <a:r>
              <a:rPr lang="en-US" sz="2800" dirty="0" smtClean="0"/>
              <a:t>by: </a:t>
            </a:r>
            <a:r>
              <a:rPr lang="en-US" sz="2800" dirty="0" err="1" smtClean="0"/>
              <a:t>catherine</a:t>
            </a:r>
            <a:r>
              <a:rPr lang="en-US" sz="2800" dirty="0" smtClean="0"/>
              <a:t> </a:t>
            </a:r>
            <a:r>
              <a:rPr lang="en-US" sz="2800" dirty="0" err="1" smtClean="0"/>
              <a:t>ryan</a:t>
            </a:r>
            <a:r>
              <a:rPr lang="en-US" sz="2800" dirty="0" smtClean="0"/>
              <a:t> </a:t>
            </a:r>
            <a:r>
              <a:rPr lang="en-US" sz="2800" dirty="0" err="1" smtClean="0"/>
              <a:t>hyde</a:t>
            </a:r>
            <a:endParaRPr lang="en-US" sz="2800" dirty="0"/>
          </a:p>
        </p:txBody>
      </p:sp>
      <p:sp>
        <p:nvSpPr>
          <p:cNvPr id="3" name="Subtitle 2"/>
          <p:cNvSpPr>
            <a:spLocks noGrp="1"/>
          </p:cNvSpPr>
          <p:nvPr>
            <p:ph type="subTitle" idx="1"/>
          </p:nvPr>
        </p:nvSpPr>
        <p:spPr/>
        <p:txBody>
          <a:bodyPr/>
          <a:lstStyle/>
          <a:p>
            <a:r>
              <a:rPr lang="en-US" dirty="0" err="1" smtClean="0"/>
              <a:t>Lannie</a:t>
            </a:r>
            <a:r>
              <a:rPr lang="en-US" dirty="0" smtClean="0"/>
              <a:t> Bass’ Author’s Chair</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	</a:t>
            </a:r>
            <a:r>
              <a:rPr lang="en-US" u="sng" dirty="0" smtClean="0"/>
              <a:t>Pay </a:t>
            </a:r>
            <a:r>
              <a:rPr lang="en-US" u="sng" dirty="0" smtClean="0"/>
              <a:t>It Forward</a:t>
            </a:r>
            <a:r>
              <a:rPr lang="en-US" dirty="0" smtClean="0"/>
              <a:t> is about a twelve year old boy named </a:t>
            </a:r>
            <a:r>
              <a:rPr lang="en-US" dirty="0" smtClean="0"/>
              <a:t>Trevor McKinney</a:t>
            </a:r>
            <a:r>
              <a:rPr lang="en-US" dirty="0" smtClean="0"/>
              <a:t>, who accepts the challenge that his social studies teacher gives his class, a chance to earn extra credit by coming up with a plan to change the world for the better and to put that plan into action. </a:t>
            </a:r>
          </a:p>
          <a:p>
            <a:pPr>
              <a:buNone/>
            </a:pPr>
            <a:r>
              <a:rPr lang="en-US" dirty="0" smtClean="0"/>
              <a:t>	The </a:t>
            </a:r>
            <a:r>
              <a:rPr lang="en-US" dirty="0" smtClean="0"/>
              <a:t>idea that he comes up with is to simply "pay it </a:t>
            </a:r>
            <a:r>
              <a:rPr lang="en-US" dirty="0" smtClean="0"/>
              <a:t>forward“. Trevor </a:t>
            </a:r>
            <a:r>
              <a:rPr lang="en-US" dirty="0" smtClean="0"/>
              <a:t>chooses three people that he will do a favor for, and then when those people thank him and ask how they might pay him back, he will tell them that instead of paying him back, they should each "pay it forward" by choosing three people for whom they can do favors, and in turn telling those people to pay it forward. </a:t>
            </a:r>
          </a:p>
          <a:p>
            <a:pPr>
              <a:buNone/>
            </a:pPr>
            <a:r>
              <a:rPr lang="en-US" dirty="0" smtClean="0"/>
              <a:t>	Trevor’s </a:t>
            </a:r>
            <a:r>
              <a:rPr lang="en-US" dirty="0" smtClean="0"/>
              <a:t>plan seems to fail with each attempt and he starts to feel that maybe all his efforts have been for naught. What he doesn't realize, however, is that there really is a good side to human nature, and that the tiny seed of kindness and caring he planted has taken root. Soon fame comes knocking, bringing with it excitement and an unforeseen tragedy.</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Studies Curriculum</a:t>
            </a:r>
            <a:endParaRPr lang="en-US" dirty="0"/>
          </a:p>
        </p:txBody>
      </p:sp>
      <p:sp>
        <p:nvSpPr>
          <p:cNvPr id="3" name="Content Placeholder 2"/>
          <p:cNvSpPr>
            <a:spLocks noGrp="1"/>
          </p:cNvSpPr>
          <p:nvPr>
            <p:ph idx="1"/>
          </p:nvPr>
        </p:nvSpPr>
        <p:spPr>
          <a:xfrm>
            <a:off x="457200" y="1600201"/>
            <a:ext cx="7467600" cy="3581400"/>
          </a:xfrm>
        </p:spPr>
        <p:txBody>
          <a:bodyPr/>
          <a:lstStyle/>
          <a:p>
            <a:r>
              <a:rPr lang="en-US" sz="2800" dirty="0" smtClean="0"/>
              <a:t>Students </a:t>
            </a:r>
            <a:r>
              <a:rPr lang="en-US" sz="2800" dirty="0" smtClean="0"/>
              <a:t>distinguish fact </a:t>
            </a:r>
            <a:r>
              <a:rPr lang="en-US" sz="2800" dirty="0" smtClean="0"/>
              <a:t>from fiction </a:t>
            </a:r>
            <a:r>
              <a:rPr lang="en-US" sz="2800" dirty="0" smtClean="0"/>
              <a:t>by comparing </a:t>
            </a:r>
            <a:r>
              <a:rPr lang="en-US" sz="2800" dirty="0" smtClean="0"/>
              <a:t>documentary sources </a:t>
            </a:r>
            <a:r>
              <a:rPr lang="en-US" sz="2800" dirty="0" smtClean="0"/>
              <a:t>on historical figures and events with </a:t>
            </a:r>
            <a:r>
              <a:rPr lang="en-US" sz="2800" dirty="0" smtClean="0"/>
              <a:t>fictionalized characters and </a:t>
            </a:r>
            <a:r>
              <a:rPr lang="en-US" sz="2800" dirty="0" smtClean="0"/>
              <a:t>events</a:t>
            </a:r>
            <a:r>
              <a:rPr lang="en-US" sz="2800" dirty="0" smtClean="0"/>
              <a:t>.</a:t>
            </a:r>
          </a:p>
          <a:p>
            <a:pPr>
              <a:buNone/>
            </a:pPr>
            <a:r>
              <a:rPr lang="en-US" sz="2800" dirty="0" smtClean="0"/>
              <a:t>	</a:t>
            </a:r>
            <a:endParaRPr lang="en-US" sz="2800" dirty="0" smtClean="0"/>
          </a:p>
          <a:p>
            <a:r>
              <a:rPr lang="en-US" sz="2800" dirty="0" smtClean="0"/>
              <a:t>Evaluate </a:t>
            </a:r>
            <a:r>
              <a:rPr lang="en-US" sz="2800" dirty="0" smtClean="0"/>
              <a:t>the influence and achievements of significant leaders of </a:t>
            </a:r>
            <a:r>
              <a:rPr lang="en-US" sz="2800" dirty="0" smtClean="0"/>
              <a:t>the time</a:t>
            </a:r>
            <a:r>
              <a:rPr lang="en-US" sz="2800" dirty="0" smtClean="0"/>
              <a:t>.</a:t>
            </a: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Strategies</a:t>
            </a:r>
            <a:endParaRPr lang="en-US" dirty="0"/>
          </a:p>
        </p:txBody>
      </p:sp>
      <p:sp>
        <p:nvSpPr>
          <p:cNvPr id="3" name="Content Placeholder 2"/>
          <p:cNvSpPr>
            <a:spLocks noGrp="1"/>
          </p:cNvSpPr>
          <p:nvPr>
            <p:ph idx="1"/>
          </p:nvPr>
        </p:nvSpPr>
        <p:spPr>
          <a:xfrm>
            <a:off x="457200" y="1371600"/>
            <a:ext cx="8229600" cy="5181600"/>
          </a:xfrm>
        </p:spPr>
        <p:txBody>
          <a:bodyPr>
            <a:normAutofit/>
          </a:bodyPr>
          <a:lstStyle/>
          <a:p>
            <a:pPr algn="ctr">
              <a:buNone/>
            </a:pPr>
            <a:r>
              <a:rPr lang="en-US" sz="2800" b="1" dirty="0" smtClean="0"/>
              <a:t>Indirect instruction: Reflective Discussion</a:t>
            </a:r>
          </a:p>
          <a:p>
            <a:endParaRPr lang="en-US" sz="2800" b="1" dirty="0" smtClean="0"/>
          </a:p>
          <a:p>
            <a:r>
              <a:rPr lang="en-US" sz="2800" b="1" dirty="0" smtClean="0"/>
              <a:t>Have students give their interpretation on what “pay it forward” means.</a:t>
            </a:r>
          </a:p>
          <a:p>
            <a:pPr lvl="1"/>
            <a:r>
              <a:rPr lang="en-US" sz="2800" b="1" dirty="0" smtClean="0"/>
              <a:t>Share with students how this phenomenon has effected you and allow them to share their experiences as well.</a:t>
            </a:r>
            <a:r>
              <a:rPr lang="en-US" sz="3400" dirty="0" smtClean="0"/>
              <a:t/>
            </a:r>
            <a:br>
              <a:rPr lang="en-US" sz="3400" dirty="0" smtClean="0"/>
            </a:br>
            <a:r>
              <a:rPr lang="en-US" dirty="0" smtClean="0"/>
              <a:t/>
            </a:r>
            <a:br>
              <a:rPr lang="en-US" dirty="0" smtClean="0"/>
            </a:br>
            <a:r>
              <a:rPr lang="en-US" dirty="0" smtClean="0"/>
              <a:t/>
            </a:r>
            <a:br>
              <a:rPr lang="en-US" dirty="0" smtClean="0"/>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Strategies</a:t>
            </a:r>
            <a:endParaRPr lang="en-US" dirty="0"/>
          </a:p>
        </p:txBody>
      </p:sp>
      <p:sp>
        <p:nvSpPr>
          <p:cNvPr id="3" name="Content Placeholder 2"/>
          <p:cNvSpPr>
            <a:spLocks noGrp="1"/>
          </p:cNvSpPr>
          <p:nvPr>
            <p:ph idx="1"/>
          </p:nvPr>
        </p:nvSpPr>
        <p:spPr>
          <a:xfrm>
            <a:off x="457200" y="1600200"/>
            <a:ext cx="8077200" cy="4953000"/>
          </a:xfrm>
        </p:spPr>
        <p:txBody>
          <a:bodyPr>
            <a:normAutofit lnSpcReduction="10000"/>
          </a:bodyPr>
          <a:lstStyle/>
          <a:p>
            <a:pPr algn="ctr">
              <a:buNone/>
            </a:pPr>
            <a:r>
              <a:rPr lang="en-US" b="1" dirty="0" smtClean="0"/>
              <a:t>Interactive instruction: Think, Pair, Share</a:t>
            </a:r>
          </a:p>
          <a:p>
            <a:endParaRPr lang="en-US" dirty="0" smtClean="0"/>
          </a:p>
          <a:p>
            <a:r>
              <a:rPr lang="en-US" dirty="0" smtClean="0"/>
              <a:t>Give students time to think about three ways that they could “pay it forward” and why. They will then share these ideas with a classmate and vise versa.</a:t>
            </a:r>
          </a:p>
          <a:p>
            <a:r>
              <a:rPr lang="en-US" dirty="0" smtClean="0"/>
              <a:t>Randomly call on students to share their ideas with the rest of the class.</a:t>
            </a: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Strategies</a:t>
            </a:r>
            <a:endParaRPr lang="en-US" dirty="0"/>
          </a:p>
        </p:txBody>
      </p:sp>
      <p:sp>
        <p:nvSpPr>
          <p:cNvPr id="3" name="Content Placeholder 2"/>
          <p:cNvSpPr>
            <a:spLocks noGrp="1"/>
          </p:cNvSpPr>
          <p:nvPr>
            <p:ph idx="1"/>
          </p:nvPr>
        </p:nvSpPr>
        <p:spPr/>
        <p:txBody>
          <a:bodyPr/>
          <a:lstStyle/>
          <a:p>
            <a:r>
              <a:rPr lang="en-US" dirty="0" smtClean="0"/>
              <a:t>Experimental Learning: Role Playing</a:t>
            </a:r>
          </a:p>
          <a:p>
            <a:pPr>
              <a:buNone/>
            </a:pPr>
            <a:endParaRPr lang="en-US" dirty="0" smtClean="0"/>
          </a:p>
          <a:p>
            <a:r>
              <a:rPr lang="en-US" dirty="0" smtClean="0"/>
              <a:t>Have students act out a scenario of a person “paying it forward”. (teacher and students can choose what that particular scenario may be)</a:t>
            </a:r>
          </a:p>
          <a:p>
            <a:r>
              <a:rPr lang="en-US" dirty="0" smtClean="0"/>
              <a:t>Afterwards, students can empathize with Trevor, what his goals were, and what he went through in the process.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Else?</a:t>
            </a:r>
            <a:endParaRPr lang="en-US" dirty="0"/>
          </a:p>
        </p:txBody>
      </p:sp>
      <p:sp>
        <p:nvSpPr>
          <p:cNvPr id="3" name="Content Placeholder 2"/>
          <p:cNvSpPr>
            <a:spLocks noGrp="1"/>
          </p:cNvSpPr>
          <p:nvPr>
            <p:ph idx="1"/>
          </p:nvPr>
        </p:nvSpPr>
        <p:spPr/>
        <p:txBody>
          <a:bodyPr/>
          <a:lstStyle/>
          <a:p>
            <a:r>
              <a:rPr lang="en-US" dirty="0" smtClean="0"/>
              <a:t>The class can take a look at people of the past and present that took on the true meaning of “paying it forward”.</a:t>
            </a:r>
          </a:p>
          <a:p>
            <a:pPr lvl="1"/>
            <a:r>
              <a:rPr lang="en-US" dirty="0" smtClean="0"/>
              <a:t>Some ideas are:</a:t>
            </a:r>
          </a:p>
          <a:p>
            <a:pPr lvl="2"/>
            <a:r>
              <a:rPr lang="en-US" dirty="0" smtClean="0"/>
              <a:t>Martin Luther King Jr.</a:t>
            </a:r>
          </a:p>
          <a:p>
            <a:pPr lvl="2"/>
            <a:r>
              <a:rPr lang="en-US" dirty="0" smtClean="0"/>
              <a:t>Oprah Winfrey</a:t>
            </a:r>
          </a:p>
          <a:p>
            <a:pPr lvl="2"/>
            <a:r>
              <a:rPr lang="en-US" dirty="0" smtClean="0"/>
              <a:t>Military Personal </a:t>
            </a:r>
          </a:p>
          <a:p>
            <a:pPr lvl="2"/>
            <a:r>
              <a:rPr lang="en-US" dirty="0" smtClean="0"/>
              <a:t>Mother Theresa </a:t>
            </a:r>
            <a:endParaRPr lang="en-US" dirty="0"/>
          </a:p>
        </p:txBody>
      </p:sp>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152</TotalTime>
  <Words>228</Words>
  <Application>Microsoft Office PowerPoint</Application>
  <PresentationFormat>On-screen Show (4:3)</PresentationFormat>
  <Paragraphs>32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Technic</vt:lpstr>
      <vt:lpstr>Pay it forward by: catherine ryan hyde</vt:lpstr>
      <vt:lpstr>Overview</vt:lpstr>
      <vt:lpstr>Social Studies Curriculum</vt:lpstr>
      <vt:lpstr>Instructional Strategies</vt:lpstr>
      <vt:lpstr>Instructional Strategies</vt:lpstr>
      <vt:lpstr>Instructional Strategies</vt:lpstr>
      <vt:lpstr>What Else?</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Pay it forward by: catherine ryan hyde</dc:title>
  <dc:creator>lebass</dc:creator>
  <cp:lastModifiedBy>lebass</cp:lastModifiedBy>
  <cp:revision>16</cp:revision>
  <dcterms:created xsi:type="dcterms:W3CDTF">2011-11-27T14:25:00Z</dcterms:created>
  <dcterms:modified xsi:type="dcterms:W3CDTF">2011-11-27T16:57:52Z</dcterms:modified>
</cp:coreProperties>
</file>